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1" r:id="rId2"/>
    <p:sldId id="345" r:id="rId3"/>
    <p:sldId id="409" r:id="rId4"/>
    <p:sldId id="387" r:id="rId5"/>
    <p:sldId id="407" r:id="rId6"/>
    <p:sldId id="389" r:id="rId7"/>
    <p:sldId id="390" r:id="rId8"/>
    <p:sldId id="391" r:id="rId9"/>
    <p:sldId id="436" r:id="rId10"/>
    <p:sldId id="435" r:id="rId11"/>
    <p:sldId id="417" r:id="rId12"/>
    <p:sldId id="419" r:id="rId13"/>
    <p:sldId id="413" r:id="rId14"/>
    <p:sldId id="393" r:id="rId15"/>
    <p:sldId id="421" r:id="rId16"/>
    <p:sldId id="360" r:id="rId17"/>
    <p:sldId id="291" r:id="rId18"/>
    <p:sldId id="292" r:id="rId19"/>
    <p:sldId id="295" r:id="rId20"/>
    <p:sldId id="323" r:id="rId21"/>
    <p:sldId id="339" r:id="rId22"/>
    <p:sldId id="423" r:id="rId23"/>
    <p:sldId id="296" r:id="rId24"/>
    <p:sldId id="321" r:id="rId25"/>
    <p:sldId id="326" r:id="rId26"/>
    <p:sldId id="420" r:id="rId27"/>
    <p:sldId id="424" r:id="rId28"/>
    <p:sldId id="425" r:id="rId29"/>
    <p:sldId id="426" r:id="rId30"/>
    <p:sldId id="340" r:id="rId31"/>
    <p:sldId id="308" r:id="rId32"/>
    <p:sldId id="322" r:id="rId33"/>
    <p:sldId id="408" r:id="rId34"/>
    <p:sldId id="365" r:id="rId35"/>
    <p:sldId id="366" r:id="rId36"/>
    <p:sldId id="367" r:id="rId37"/>
    <p:sldId id="368" r:id="rId38"/>
    <p:sldId id="297" r:id="rId39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AEC5E"/>
    <a:srgbClr val="A3F25F"/>
    <a:srgbClr val="EF9100"/>
    <a:srgbClr val="60C900"/>
    <a:srgbClr val="E5405D"/>
    <a:srgbClr val="B3B900"/>
    <a:srgbClr val="51DC00"/>
    <a:srgbClr val="658D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492" y="96"/>
      </p:cViewPr>
      <p:guideLst>
        <p:guide orient="horz" pos="816"/>
        <p:guide pos="6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30.xml"/><Relationship Id="rId18" Type="http://schemas.openxmlformats.org/officeDocument/2006/relationships/slide" Target="slides/slide38.xml"/><Relationship Id="rId3" Type="http://schemas.openxmlformats.org/officeDocument/2006/relationships/slide" Target="slides/slide10.xml"/><Relationship Id="rId7" Type="http://schemas.openxmlformats.org/officeDocument/2006/relationships/slide" Target="slides/slide16.xml"/><Relationship Id="rId12" Type="http://schemas.openxmlformats.org/officeDocument/2006/relationships/slide" Target="slides/slide29.xml"/><Relationship Id="rId17" Type="http://schemas.openxmlformats.org/officeDocument/2006/relationships/slide" Target="slides/slide37.xml"/><Relationship Id="rId2" Type="http://schemas.openxmlformats.org/officeDocument/2006/relationships/slide" Target="slides/slide3.xml"/><Relationship Id="rId16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7.xml"/><Relationship Id="rId5" Type="http://schemas.openxmlformats.org/officeDocument/2006/relationships/slide" Target="slides/slide13.xml"/><Relationship Id="rId15" Type="http://schemas.openxmlformats.org/officeDocument/2006/relationships/slide" Target="slides/slide35.xml"/><Relationship Id="rId10" Type="http://schemas.openxmlformats.org/officeDocument/2006/relationships/slide" Target="slides/slide26.xml"/><Relationship Id="rId4" Type="http://schemas.openxmlformats.org/officeDocument/2006/relationships/slide" Target="slides/slide11.xml"/><Relationship Id="rId9" Type="http://schemas.openxmlformats.org/officeDocument/2006/relationships/slide" Target="slides/slide23.xml"/><Relationship Id="rId14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29400" y="9809163"/>
            <a:ext cx="403225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917" tIns="46135" rIns="93917" bIns="46135" anchor="ctr">
            <a:spAutoFit/>
          </a:bodyPr>
          <a:lstStyle/>
          <a:p>
            <a:pPr algn="r" defTabSz="949325"/>
            <a:fld id="{BCE864A6-4B8E-4089-A691-67029B2E1B44}" type="slidenum"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49325"/>
              <a:t>‹Nr.›</a:t>
            </a:fld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5688"/>
            <a:ext cx="5203825" cy="430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917" tIns="46135" rIns="93917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8875" y="8921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29400" y="9809163"/>
            <a:ext cx="403225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917" tIns="46135" rIns="93917" bIns="46135" anchor="ctr">
            <a:spAutoFit/>
          </a:bodyPr>
          <a:lstStyle/>
          <a:p>
            <a:pPr algn="r" defTabSz="949325"/>
            <a:fld id="{3A6EFAF3-D7E3-47C0-BBC3-DAA96D0D4931}" type="slidenum"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49325"/>
              <a:t>‹Nr.›</a:t>
            </a:fld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8875" y="8921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7738" y="4865688"/>
            <a:ext cx="5203825" cy="4308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06" tIns="47453" rIns="94906" bIns="47453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892175"/>
            <a:ext cx="4784725" cy="35877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5688"/>
            <a:ext cx="5207000" cy="4308475"/>
          </a:xfrm>
        </p:spPr>
        <p:txBody>
          <a:bodyPr lIns="94290" tIns="46317" rIns="94290" bIns="46317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62700" y="836613"/>
            <a:ext cx="1943100" cy="5038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836613"/>
            <a:ext cx="5676900" cy="50387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760538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9600" y="1760538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910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Oval 12"/>
          <p:cNvSpPr>
            <a:spLocks noChangeArrowheads="1"/>
          </p:cNvSpPr>
          <p:nvPr userDrawn="1"/>
        </p:nvSpPr>
        <p:spPr bwMode="auto">
          <a:xfrm>
            <a:off x="3886200" y="-457200"/>
            <a:ext cx="5943600" cy="5715000"/>
          </a:xfrm>
          <a:prstGeom prst="ellipse">
            <a:avLst/>
          </a:prstGeom>
          <a:gradFill rotWithShape="0">
            <a:gsLst>
              <a:gs pos="0">
                <a:srgbClr val="EF9100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Oval 11"/>
          <p:cNvSpPr>
            <a:spLocks noChangeArrowheads="1"/>
          </p:cNvSpPr>
          <p:nvPr userDrawn="1"/>
        </p:nvSpPr>
        <p:spPr bwMode="auto">
          <a:xfrm>
            <a:off x="-685800" y="914400"/>
            <a:ext cx="6324600" cy="6248400"/>
          </a:xfrm>
          <a:prstGeom prst="ellipse">
            <a:avLst/>
          </a:prstGeom>
          <a:gradFill rotWithShape="0">
            <a:gsLst>
              <a:gs pos="0">
                <a:srgbClr val="EF9100"/>
              </a:gs>
              <a:gs pos="100000">
                <a:schemeClr val="accent1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6613"/>
            <a:ext cx="7315200" cy="4587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das Titelformat zu bearbeiten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0538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027988" y="188913"/>
            <a:ext cx="892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fld id="{D18934AA-4E46-4E93-8867-45022EF17CC0}" type="slidenum">
              <a:rPr lang="en-US" sz="1800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/>
              <a:t>‹Nr.›</a:t>
            </a:fld>
            <a:endParaRPr lang="en-US" sz="1800">
              <a:solidFill>
                <a:srgbClr val="B3B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|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v"/>
        <a:defRPr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¦"/>
        <a:defRPr sz="1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924300" y="620713"/>
            <a:ext cx="3457575" cy="230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marL="342900" indent="-342900" algn="r">
              <a:spcBef>
                <a:spcPct val="20000"/>
              </a:spcBef>
            </a:pPr>
            <a:r>
              <a:rPr lang="de-DE" sz="6600" i="0">
                <a:solidFill>
                  <a:schemeClr val="folHlink"/>
                </a:solidFill>
                <a:latin typeface="Lithograph" pitchFamily="34" charset="0"/>
              </a:rPr>
              <a:t>Photo</a:t>
            </a:r>
            <a:br>
              <a:rPr lang="de-DE" sz="6600" i="0">
                <a:solidFill>
                  <a:schemeClr val="folHlink"/>
                </a:solidFill>
                <a:latin typeface="Lithograph" pitchFamily="34" charset="0"/>
              </a:rPr>
            </a:br>
            <a:r>
              <a:rPr lang="de-DE" sz="6600" i="0">
                <a:solidFill>
                  <a:schemeClr val="folHlink"/>
                </a:solidFill>
                <a:latin typeface="Lithograph" pitchFamily="34" charset="0"/>
              </a:rPr>
              <a:t>shop</a:t>
            </a:r>
            <a:endParaRPr lang="en-US" sz="6600" i="0">
              <a:solidFill>
                <a:schemeClr val="folHlink"/>
              </a:solidFill>
              <a:latin typeface="Lithograph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6443663" y="3284538"/>
            <a:ext cx="762000" cy="1306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marL="342900" indent="-342900" algn="r">
              <a:spcBef>
                <a:spcPct val="20000"/>
              </a:spcBef>
            </a:pPr>
            <a:r>
              <a:rPr lang="de-DE" sz="9600" b="1" i="0">
                <a:solidFill>
                  <a:schemeClr val="accent1"/>
                </a:solidFill>
                <a:latin typeface="Merlin" pitchFamily="34" charset="0"/>
              </a:rPr>
              <a:t>2</a:t>
            </a:r>
            <a:endParaRPr lang="en-US" sz="9600" b="1" i="0">
              <a:solidFill>
                <a:schemeClr val="accent1"/>
              </a:solidFill>
              <a:latin typeface="Merlin" pitchFamily="34" charset="0"/>
            </a:endParaRPr>
          </a:p>
        </p:txBody>
      </p:sp>
      <p:pic>
        <p:nvPicPr>
          <p:cNvPr id="148494" name="Picture 14" descr="Uni_AlbertMagnus15_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1179513"/>
            <a:ext cx="6181725" cy="8242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4038600" cy="1371600"/>
          </a:xfrm>
        </p:spPr>
        <p:txBody>
          <a:bodyPr/>
          <a:lstStyle/>
          <a:p>
            <a:r>
              <a:rPr lang="de-D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r>
              <a:rPr lang="de-DE"/>
              <a:t>   </a:t>
            </a:r>
            <a:br>
              <a:rPr lang="de-DE"/>
            </a:br>
            <a:endParaRPr lang="de-DE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1989138"/>
            <a:ext cx="4518025" cy="9064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4000">
                <a:solidFill>
                  <a:srgbClr val="658DFD"/>
                </a:solidFill>
              </a:rPr>
              <a:t>Texte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>
                <a:cs typeface="Times New Roman" pitchFamily="18" charset="0"/>
              </a:rPr>
              <a:t> </a:t>
            </a:r>
            <a:br>
              <a:rPr lang="de-DE" sz="2000">
                <a:cs typeface="Times New Roman" pitchFamily="18" charset="0"/>
              </a:rPr>
            </a:br>
            <a:r>
              <a:rPr lang="de-DE" sz="2000">
                <a:latin typeface="Arial" charset="0"/>
                <a:cs typeface="Times New Roman" pitchFamily="18" charset="0"/>
              </a:rPr>
              <a:t>Das TEXT-Werkzeug</a:t>
            </a:r>
            <a:endParaRPr lang="de-DE" sz="2000">
              <a:cs typeface="Times New Roman" pitchFamily="18" charset="0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620000" cy="2173287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>T-Werkzeug in der Werkzeugleiste anklicken	</a:t>
            </a:r>
          </a:p>
          <a:p>
            <a:r>
              <a:rPr lang="de-DE">
                <a:cs typeface="Times New Roman" pitchFamily="18" charset="0"/>
              </a:rPr>
              <a:t>Schreiben wie in WORD</a:t>
            </a:r>
          </a:p>
          <a:p>
            <a:r>
              <a:rPr lang="de-DE">
                <a:cs typeface="Times New Roman" pitchFamily="18" charset="0"/>
              </a:rPr>
              <a:t>Keine langen Texte schreiben </a:t>
            </a:r>
          </a:p>
          <a:p>
            <a:r>
              <a:rPr lang="de-DE">
                <a:cs typeface="Times New Roman" pitchFamily="18" charset="0"/>
              </a:rPr>
              <a:t>Es entsteht eine Text-Ebene 			</a:t>
            </a:r>
            <a:r>
              <a:rPr lang="de-DE"/>
              <a:t>»</a:t>
            </a:r>
            <a:endParaRPr lang="de-DE">
              <a:cs typeface="Times New Roman" pitchFamily="18" charset="0"/>
            </a:endParaRPr>
          </a:p>
          <a:p>
            <a:endParaRPr lang="de-DE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4038600" cy="1371600"/>
          </a:xfrm>
        </p:spPr>
        <p:txBody>
          <a:bodyPr/>
          <a:lstStyle/>
          <a:p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r>
              <a:rPr lang="de-DE"/>
              <a:t>   </a:t>
            </a:r>
            <a:br>
              <a:rPr lang="de-DE"/>
            </a:br>
            <a:endParaRPr lang="de-DE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>
                <a:cs typeface="Times New Roman" pitchFamily="18" charset="0"/>
              </a:rPr>
              <a:t> </a:t>
            </a:r>
            <a:br>
              <a:rPr lang="de-DE" sz="2000">
                <a:cs typeface="Times New Roman" pitchFamily="18" charset="0"/>
              </a:rPr>
            </a:br>
            <a:r>
              <a:rPr lang="de-DE" sz="2000">
                <a:latin typeface="Arial" charset="0"/>
                <a:cs typeface="Times New Roman" pitchFamily="18" charset="0"/>
              </a:rPr>
              <a:t>Ebenen-Stile</a:t>
            </a:r>
            <a:r>
              <a:rPr lang="de-DE" sz="200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000">
              <a:cs typeface="Times New Roman" pitchFamily="18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620000" cy="1163637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>Schatten zu einem Text hinzufügen</a:t>
            </a:r>
          </a:p>
          <a:p>
            <a:r>
              <a:rPr lang="de-DE">
                <a:cs typeface="Times New Roman" pitchFamily="18" charset="0"/>
              </a:rPr>
              <a:t>Schlagschatten    </a:t>
            </a:r>
          </a:p>
          <a:p>
            <a:r>
              <a:rPr lang="de-DE">
                <a:cs typeface="Times New Roman" pitchFamily="18" charset="0"/>
              </a:rPr>
              <a:t>Konturen und Profile 		</a:t>
            </a:r>
            <a:r>
              <a:rPr lang="de-DE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4038600" cy="1371600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r>
              <a:rPr lang="de-DE" dirty="0"/>
              <a:t>   </a:t>
            </a:r>
            <a:br>
              <a:rPr lang="de-DE" dirty="0"/>
            </a:br>
            <a:r>
              <a:rPr lang="de-DE"/>
              <a:t/>
            </a:r>
            <a:br>
              <a:rPr lang="de-DE"/>
            </a:br>
            <a:r>
              <a:rPr lang="de-DE" sz="2000" smtClean="0"/>
              <a:t>Personen-Gruppe</a:t>
            </a:r>
            <a:endParaRPr lang="de-DE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6629400" cy="9064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sz="4000"/>
              <a:t>Freistellen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 </a:t>
            </a:r>
            <a:br>
              <a:rPr lang="de-DE"/>
            </a:br>
            <a:r>
              <a:rPr lang="de-DE"/>
              <a:t>Freistell-Werkzeug</a:t>
            </a:r>
            <a:br>
              <a:rPr lang="de-DE"/>
            </a:br>
            <a:endParaRPr lang="de-DE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Freistellen </a:t>
            </a:r>
          </a:p>
          <a:p>
            <a:r>
              <a:rPr lang="de-DE"/>
              <a:t>durch Auswahl </a:t>
            </a:r>
          </a:p>
          <a:p>
            <a:pPr lvl="1"/>
            <a:r>
              <a:rPr lang="de-DE"/>
              <a:t>Viereckig</a:t>
            </a:r>
          </a:p>
          <a:p>
            <a:pPr lvl="1"/>
            <a:r>
              <a:rPr lang="de-DE"/>
              <a:t>Kreisförmig</a:t>
            </a:r>
          </a:p>
          <a:p>
            <a:pPr lvl="1"/>
            <a:r>
              <a:rPr lang="de-DE"/>
              <a:t>Lasso      </a:t>
            </a:r>
          </a:p>
          <a:p>
            <a:pPr lvl="1"/>
            <a:r>
              <a:rPr lang="de-DE"/>
              <a:t>Schnellauswahl-Werkzeug  </a:t>
            </a:r>
            <a:r>
              <a:rPr lang="de-DE" sz="1400" i="1"/>
              <a:t>(beim Zauberstab)</a:t>
            </a:r>
            <a:r>
              <a:rPr lang="de-DE"/>
              <a:t> 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6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  <p:bldP spid="10650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Auswahl bearbeiten 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 Alles auswählen </a:t>
            </a:r>
          </a:p>
          <a:p>
            <a:r>
              <a:rPr lang="de-DE"/>
              <a:t> Menü  umkehren      </a:t>
            </a:r>
          </a:p>
          <a:p>
            <a:r>
              <a:rPr lang="de-DE"/>
              <a:t> Auswahl vergrößern</a:t>
            </a:r>
          </a:p>
          <a:p>
            <a:r>
              <a:rPr lang="de-DE"/>
              <a:t> Auswahl transformieren</a:t>
            </a:r>
          </a:p>
          <a:p>
            <a:pPr lvl="1"/>
            <a:r>
              <a:rPr lang="de-DE"/>
              <a:t> mit Inhalt</a:t>
            </a:r>
          </a:p>
          <a:p>
            <a:pPr lvl="1"/>
            <a:r>
              <a:rPr lang="de-DE"/>
              <a:t> ohne Inhalt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  <p:bldP spid="10752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Bearbeiten ohne Inhalt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 Menü AUSWAHL</a:t>
            </a:r>
          </a:p>
          <a:p>
            <a:r>
              <a:rPr lang="de-DE"/>
              <a:t> AUSWAHL TRANSFORMIEREN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59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52513"/>
            <a:ext cx="7315200" cy="242887"/>
          </a:xfrm>
        </p:spPr>
        <p:txBody>
          <a:bodyPr/>
          <a:lstStyle/>
          <a:p>
            <a:r>
              <a:rPr lang="en-US" sz="1800"/>
              <a:t>Überblick Themen des Kurses</a:t>
            </a:r>
            <a:r>
              <a:rPr lang="en-US"/>
              <a:t> 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 </a:t>
            </a:r>
            <a:r>
              <a:rPr lang="en-US" sz="1600"/>
              <a:t>1. Erste Schritte in Photoshop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 Start-Bildschirm, Öffnen/Speichern, Konvertieren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 Grafik-Formate, Arbeitsfläche, Bildgröße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 Mit Auswahlen arbeiten, Innen und Außen, Auswahlkante (weiche Kante)</a:t>
            </a:r>
          </a:p>
          <a:p>
            <a:pPr>
              <a:lnSpc>
                <a:spcPct val="90000"/>
              </a:lnSpc>
            </a:pPr>
            <a:r>
              <a:rPr lang="en-US" sz="1600"/>
              <a:t> 2. </a:t>
            </a:r>
            <a:r>
              <a:rPr lang="de-DE" sz="1600"/>
              <a:t>Ebenen, Texte und Auswahl</a:t>
            </a:r>
          </a:p>
          <a:p>
            <a:pPr lvl="1">
              <a:lnSpc>
                <a:spcPct val="90000"/>
              </a:lnSpc>
            </a:pPr>
            <a:r>
              <a:rPr lang="de-DE" sz="1200"/>
              <a:t>Aufteilung in Ebenen, Arbeiten in Ebenen, </a:t>
            </a:r>
          </a:p>
          <a:p>
            <a:pPr lvl="1">
              <a:lnSpc>
                <a:spcPct val="90000"/>
              </a:lnSpc>
            </a:pPr>
            <a:r>
              <a:rPr lang="de-DE" sz="1200"/>
              <a:t>Texte in Fotos einfügen, </a:t>
            </a:r>
            <a:r>
              <a:rPr lang="de-DE" sz="1300"/>
              <a:t>Ebenenstile</a:t>
            </a:r>
            <a:endParaRPr lang="de-DE" sz="1200"/>
          </a:p>
          <a:p>
            <a:pPr lvl="1">
              <a:lnSpc>
                <a:spcPct val="90000"/>
              </a:lnSpc>
            </a:pPr>
            <a:r>
              <a:rPr lang="de-DE" sz="1200"/>
              <a:t>Auswahl und Inhalt, Freistellen (Zauberstab), Schnellfreistellen</a:t>
            </a:r>
          </a:p>
          <a:p>
            <a:pPr>
              <a:lnSpc>
                <a:spcPct val="90000"/>
              </a:lnSpc>
            </a:pPr>
            <a:r>
              <a:rPr lang="en-US" sz="1600"/>
              <a:t> 3. Montage und Retusche</a:t>
            </a:r>
          </a:p>
          <a:p>
            <a:pPr lvl="1">
              <a:lnSpc>
                <a:spcPct val="90000"/>
              </a:lnSpc>
            </a:pPr>
            <a:r>
              <a:rPr lang="de-DE" sz="1200"/>
              <a:t>Zusammenfügen einzelner Fototeile, Retusche mit dem Kopierstempel </a:t>
            </a:r>
            <a:r>
              <a:rPr lang="en-US" sz="1200"/>
              <a:t>  </a:t>
            </a:r>
          </a:p>
          <a:p>
            <a:pPr>
              <a:lnSpc>
                <a:spcPct val="90000"/>
              </a:lnSpc>
            </a:pPr>
            <a:r>
              <a:rPr lang="en-US" sz="1600"/>
              <a:t>4. Automatisieren (Massenverarbeitung) 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Aktionen, Aufzeichnen von Aktionen, </a:t>
            </a:r>
          </a:p>
          <a:p>
            <a:pPr lvl="1">
              <a:lnSpc>
                <a:spcPct val="90000"/>
              </a:lnSpc>
            </a:pPr>
            <a:r>
              <a:rPr lang="en-US" sz="1200"/>
              <a:t>Stapelverarbeitung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Bearbeiten mit Inhalt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620000" cy="2389187"/>
          </a:xfrm>
        </p:spPr>
        <p:txBody>
          <a:bodyPr/>
          <a:lstStyle/>
          <a:p>
            <a:r>
              <a:rPr lang="de-DE"/>
              <a:t>Menü BEARBEITEN</a:t>
            </a:r>
          </a:p>
          <a:p>
            <a:pPr lvl="1"/>
            <a:r>
              <a:rPr lang="de-DE"/>
              <a:t>TRANSFORMIEREN  </a:t>
            </a:r>
          </a:p>
          <a:p>
            <a:pPr lvl="2"/>
            <a:r>
              <a:rPr lang="de-DE"/>
              <a:t>skalieren</a:t>
            </a:r>
          </a:p>
          <a:p>
            <a:pPr lvl="2"/>
            <a:r>
              <a:rPr lang="de-DE"/>
              <a:t>drehen</a:t>
            </a:r>
          </a:p>
          <a:p>
            <a:pPr lvl="2"/>
            <a:r>
              <a:rPr lang="de-DE"/>
              <a:t>perspektivisch verzerren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6629400" cy="9064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sz="4000"/>
              <a:t>Zauberstab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Zauberstab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999413" cy="4114800"/>
          </a:xfrm>
        </p:spPr>
        <p:txBody>
          <a:bodyPr/>
          <a:lstStyle/>
          <a:p>
            <a:r>
              <a:rPr lang="de-DE"/>
              <a:t> Methode zur Auswahl gleicher Pixel </a:t>
            </a:r>
          </a:p>
          <a:p>
            <a:r>
              <a:rPr lang="de-DE"/>
              <a:t>  Auswahllinie</a:t>
            </a:r>
          </a:p>
          <a:p>
            <a:pPr lvl="1"/>
            <a:r>
              <a:rPr lang="de-DE"/>
              <a:t>wird mit einer einheitlichen Pixelkette gesucht </a:t>
            </a:r>
          </a:p>
          <a:p>
            <a:r>
              <a:rPr lang="de-DE"/>
              <a:t>Kann nicht bei Bildern im BITMAP-Modus angewandt werden.        </a:t>
            </a:r>
          </a:p>
          <a:p>
            <a:r>
              <a:rPr lang="de-DE"/>
              <a:t>Es gilt der in den Optionen angeklickte Hinzufüg-Modus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utoUpdateAnimBg="0"/>
      <p:bldP spid="3051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Zauberstab </a:t>
            </a:r>
          </a:p>
        </p:txBody>
      </p:sp>
      <p:graphicFrame>
        <p:nvGraphicFramePr>
          <p:cNvPr id="111625" name="Object 9"/>
          <p:cNvGraphicFramePr>
            <a:graphicFrameLocks noChangeAspect="1"/>
          </p:cNvGraphicFramePr>
          <p:nvPr>
            <p:ph idx="1"/>
          </p:nvPr>
        </p:nvGraphicFramePr>
        <p:xfrm>
          <a:off x="1692275" y="1628775"/>
          <a:ext cx="852488" cy="4114800"/>
        </p:xfrm>
        <a:graphic>
          <a:graphicData uri="http://schemas.openxmlformats.org/presentationml/2006/ole">
            <p:oleObj spid="_x0000_s111625" name="Image" r:id="rId4" imgW="964739" imgH="4660317" progId="Photoshop.Image.11">
              <p:embed/>
            </p:oleObj>
          </a:graphicData>
        </a:graphic>
      </p:graphicFrame>
      <p:sp>
        <p:nvSpPr>
          <p:cNvPr id="111627" name="Line 11"/>
          <p:cNvSpPr>
            <a:spLocks noChangeShapeType="1"/>
          </p:cNvSpPr>
          <p:nvPr/>
        </p:nvSpPr>
        <p:spPr bwMode="auto">
          <a:xfrm flipH="1" flipV="1">
            <a:off x="2411413" y="2420938"/>
            <a:ext cx="1655762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Zauberstab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999413" cy="4114800"/>
          </a:xfrm>
        </p:spPr>
        <p:txBody>
          <a:bodyPr/>
          <a:lstStyle/>
          <a:p>
            <a:r>
              <a:rPr lang="de-DE"/>
              <a:t> Methode zur Auswahl gleicher Pixel </a:t>
            </a:r>
          </a:p>
          <a:p>
            <a:r>
              <a:rPr lang="de-DE"/>
              <a:t>  Auswahllinie</a:t>
            </a:r>
          </a:p>
          <a:p>
            <a:pPr lvl="1"/>
            <a:r>
              <a:rPr lang="de-DE"/>
              <a:t>wird mit einer einheitlichen Pixelkette gesucht </a:t>
            </a:r>
          </a:p>
          <a:p>
            <a:r>
              <a:rPr lang="de-DE"/>
              <a:t>Kann nicht bei Bildern im BITMAP-Modus angewandt werden.        </a:t>
            </a:r>
          </a:p>
          <a:p>
            <a:r>
              <a:rPr lang="de-DE"/>
              <a:t>Es gilt der in den Optionen angeklickte Hinzufüg-Modus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  <p:bldP spid="13722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Zauberstab-Optionen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 Toleranz </a:t>
            </a:r>
          </a:p>
          <a:p>
            <a:pPr lvl="1"/>
            <a:r>
              <a:rPr lang="de-DE"/>
              <a:t>Wert zwischen 1-255</a:t>
            </a:r>
          </a:p>
          <a:p>
            <a:pPr lvl="1"/>
            <a:r>
              <a:rPr lang="de-DE"/>
              <a:t>Bei kleinen Werten ähnliche Werte wie das angeklickte Pixel </a:t>
            </a:r>
          </a:p>
          <a:p>
            <a:pPr lvl="1"/>
            <a:r>
              <a:rPr lang="de-DE"/>
              <a:t>Bei großen Werten  breite Streuung</a:t>
            </a:r>
          </a:p>
          <a:p>
            <a:r>
              <a:rPr lang="de-DE"/>
              <a:t> benachbart </a:t>
            </a:r>
          </a:p>
          <a:p>
            <a:pPr lvl="1"/>
            <a:r>
              <a:rPr lang="de-DE"/>
              <a:t>Es wird eine fortlaufende Linie gesucht</a:t>
            </a:r>
          </a:p>
          <a:p>
            <a:pPr lvl="1"/>
            <a:r>
              <a:rPr lang="de-DE"/>
              <a:t>Sonst: alle Pixel des Bildes werden nach Toleranz ausgewählt                 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utoUpdateAnimBg="0"/>
      <p:bldP spid="14234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4038600" cy="1371600"/>
          </a:xfrm>
        </p:spPr>
        <p:txBody>
          <a:bodyPr/>
          <a:lstStyle/>
          <a:p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r>
              <a:rPr lang="de-DE"/>
              <a:t>   </a:t>
            </a:r>
            <a:br>
              <a:rPr lang="de-DE"/>
            </a:br>
            <a:endParaRPr lang="de-DE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6629400" cy="1452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500"/>
              <a:t>Schnellauswahl-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500"/>
              <a:t>Werkzeug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Schnellauswahlwerkzeug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999413" cy="4114800"/>
          </a:xfrm>
        </p:spPr>
        <p:txBody>
          <a:bodyPr/>
          <a:lstStyle/>
          <a:p>
            <a:r>
              <a:rPr lang="de-DE"/>
              <a:t>Werkzeugleiste beim Zauberstab</a:t>
            </a:r>
          </a:p>
          <a:p>
            <a:r>
              <a:rPr lang="de-DE"/>
              <a:t>Auswahl hinzufügen/abziehen aktivieren</a:t>
            </a:r>
          </a:p>
          <a:p>
            <a:r>
              <a:rPr lang="de-DE"/>
              <a:t>Mit der linken Maustaste auf gewünschten Bildteil klicken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autoUpdateAnimBg="0"/>
      <p:bldP spid="3133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4038600" cy="1371600"/>
          </a:xfrm>
        </p:spPr>
        <p:txBody>
          <a:bodyPr/>
          <a:lstStyle/>
          <a:p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b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Schnellauswahlwerkzeug</a:t>
            </a:r>
            <a:r>
              <a:rPr lang="de-DE"/>
              <a:t>   </a:t>
            </a:r>
            <a:br>
              <a:rPr lang="de-DE"/>
            </a:br>
            <a:endParaRPr lang="de-DE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05000"/>
            <a:ext cx="2667000" cy="762000"/>
          </a:xfrm>
        </p:spPr>
        <p:txBody>
          <a:bodyPr/>
          <a:lstStyle/>
          <a:p>
            <a:r>
              <a:rPr lang="de-DE" sz="2800"/>
              <a:t>Ebenen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5257800" cy="121920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de-DE" sz="3600"/>
              <a:t>Filter </a:t>
            </a:r>
            <a:br>
              <a:rPr lang="de-DE" sz="3600"/>
            </a:br>
            <a:r>
              <a:rPr lang="de-DE" sz="3600"/>
              <a:t>anwenden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Filter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 Menü FILTER</a:t>
            </a:r>
          </a:p>
          <a:p>
            <a:r>
              <a:rPr lang="de-DE"/>
              <a:t> künstlerische Filter</a:t>
            </a:r>
          </a:p>
          <a:p>
            <a:r>
              <a:rPr lang="de-DE"/>
              <a:t> Foto-Filter:    </a:t>
            </a:r>
          </a:p>
          <a:p>
            <a:pPr lvl="1"/>
            <a:r>
              <a:rPr lang="de-DE"/>
              <a:t> Scharfzeichnen</a:t>
            </a:r>
          </a:p>
          <a:p>
            <a:pPr lvl="1"/>
            <a:r>
              <a:rPr lang="de-DE"/>
              <a:t> Weichzeichnen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  <p:bldP spid="12390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Scharfzeichnen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 Schärfen eines Fotos</a:t>
            </a:r>
          </a:p>
          <a:p>
            <a:r>
              <a:rPr lang="de-DE"/>
              <a:t> Filter ›Scharfzeichnung</a:t>
            </a:r>
          </a:p>
          <a:p>
            <a:r>
              <a:rPr lang="de-DE"/>
              <a:t> Nicht immer geeignet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  <p:bldP spid="13824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5257800" cy="121920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de-DE" sz="3600"/>
              <a:t>Arbeitsmodus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Arbeitsmodus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Standardmodus</a:t>
            </a:r>
          </a:p>
          <a:p>
            <a:pPr lvl="1"/>
            <a:r>
              <a:rPr lang="de-DE"/>
              <a:t>Normale Arbeitsmodus</a:t>
            </a:r>
          </a:p>
          <a:p>
            <a:pPr lvl="1"/>
            <a:r>
              <a:rPr lang="de-DE"/>
              <a:t>Arbeiten an den Bilddaten</a:t>
            </a:r>
          </a:p>
          <a:p>
            <a:r>
              <a:rPr lang="de-DE"/>
              <a:t>Maskierungsmodus   </a:t>
            </a:r>
          </a:p>
          <a:p>
            <a:pPr lvl="1"/>
            <a:r>
              <a:rPr lang="de-DE"/>
              <a:t>Arbeiten mit einer Maske</a:t>
            </a:r>
          </a:p>
          <a:p>
            <a:pPr lvl="1"/>
            <a:r>
              <a:rPr lang="de-DE"/>
              <a:t>Nicht möglich an Bilddaten zu arbeiten    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Wechseln in den  Maskierungsmodus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Wechseln zwischen beiden Modi   </a:t>
            </a:r>
          </a:p>
          <a:p>
            <a:pPr lvl="1"/>
            <a:r>
              <a:rPr lang="de-DE"/>
              <a:t>Klicken in die Werkzeugleiste</a:t>
            </a:r>
          </a:p>
          <a:p>
            <a:pPr lvl="1"/>
            <a:r>
              <a:rPr lang="de-DE"/>
              <a:t>SHIFT+Q</a:t>
            </a:r>
          </a:p>
          <a:p>
            <a:r>
              <a:rPr lang="de-DE"/>
              <a:t>Beim Wechsel in den Standard-Modus</a:t>
            </a:r>
          </a:p>
          <a:p>
            <a:pPr lvl="1"/>
            <a:r>
              <a:rPr lang="de-DE"/>
              <a:t>Entsteht eine Auswahl</a:t>
            </a:r>
          </a:p>
          <a:p>
            <a:pPr lvl="1"/>
            <a:r>
              <a:rPr lang="de-DE"/>
              <a:t>Kante der Maske 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2743200" y="1295400"/>
          <a:ext cx="3479800" cy="4699000"/>
        </p:xfrm>
        <a:graphic>
          <a:graphicData uri="http://schemas.openxmlformats.org/presentationml/2006/ole">
            <p:oleObj spid="_x0000_s188418" name="Image" r:id="rId4" imgW="8266667" imgH="11161905" progId="Photoshop.Image.7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Arbeiten im  Maskierungsmodus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Es kann nur die Maske bearbeitet werden</a:t>
            </a:r>
          </a:p>
          <a:p>
            <a:pPr lvl="1"/>
            <a:r>
              <a:rPr lang="de-DE"/>
              <a:t>schwarz/weiß </a:t>
            </a:r>
          </a:p>
          <a:p>
            <a:pPr lvl="1"/>
            <a:r>
              <a:rPr lang="de-DE"/>
              <a:t>Vordergrund-/Hintergrundfarbe     </a:t>
            </a:r>
          </a:p>
          <a:p>
            <a:pPr lvl="1"/>
            <a:r>
              <a:rPr lang="de-DE"/>
              <a:t>Radierer oder Buntstift/Werkzeugspitze  </a:t>
            </a:r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r>
              <a:rPr lang="de-D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    </a:t>
            </a:r>
            <a:r>
              <a:rPr lang="de-DE"/>
              <a:t>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467600" cy="3581400"/>
          </a:xfrm>
        </p:spPr>
        <p:txBody>
          <a:bodyPr/>
          <a:lstStyle/>
          <a:p>
            <a:r>
              <a:rPr lang="de-DE" sz="6600">
                <a:latin typeface="Chianti BdIt Win95BT" pitchFamily="34" charset="0"/>
              </a:rPr>
              <a:t>Ende                 </a:t>
            </a:r>
            <a:br>
              <a:rPr lang="de-DE" sz="6600">
                <a:latin typeface="Chianti BdIt Win95BT" pitchFamily="34" charset="0"/>
              </a:rPr>
            </a:br>
            <a:r>
              <a:rPr lang="de-DE" sz="6600">
                <a:latin typeface="Chianti BdIt Win95BT" pitchFamily="34" charset="0"/>
              </a:rPr>
              <a:t>			2. Stunde</a:t>
            </a:r>
            <a:r>
              <a:rPr lang="de-DE" sz="6600"/>
              <a:t> </a:t>
            </a:r>
            <a:br>
              <a:rPr lang="de-DE" sz="6600"/>
            </a:br>
            <a:r>
              <a:rPr lang="de-DE"/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315200" cy="503238"/>
          </a:xfrm>
        </p:spPr>
        <p:txBody>
          <a:bodyPr/>
          <a:lstStyle/>
          <a:p>
            <a:r>
              <a:rPr lang="de-DE">
                <a:latin typeface="Arial" charset="0"/>
                <a:cs typeface="Times New Roman" pitchFamily="18" charset="0"/>
              </a:rPr>
              <a:t>Ebenen 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6775450" cy="4044950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>Einfügen aus Zwischenablage</a:t>
            </a:r>
          </a:p>
          <a:p>
            <a:pPr lvl="1"/>
            <a:r>
              <a:rPr lang="de-DE">
                <a:cs typeface="Times New Roman" pitchFamily="18" charset="0"/>
              </a:rPr>
              <a:t>Es entsteht immer eine neue Ebene  </a:t>
            </a:r>
          </a:p>
          <a:p>
            <a:r>
              <a:rPr lang="de-DE">
                <a:cs typeface="Times New Roman" pitchFamily="18" charset="0"/>
              </a:rPr>
              <a:t>Ebenen stehen in einer Reihenfolge</a:t>
            </a:r>
          </a:p>
          <a:p>
            <a:pPr lvl="1"/>
            <a:r>
              <a:rPr lang="de-DE">
                <a:cs typeface="Times New Roman" pitchFamily="18" charset="0"/>
              </a:rPr>
              <a:t>Blickrichtung: Von oben nach unten</a:t>
            </a:r>
          </a:p>
          <a:p>
            <a:r>
              <a:rPr lang="de-DE">
                <a:cs typeface="Times New Roman" pitchFamily="18" charset="0"/>
              </a:rPr>
              <a:t>Die Ebene HINTERGRUND</a:t>
            </a:r>
          </a:p>
          <a:p>
            <a:pPr lvl="1"/>
            <a:r>
              <a:rPr lang="de-DE">
                <a:cs typeface="Times New Roman" pitchFamily="18" charset="0"/>
              </a:rPr>
              <a:t>Der Hintergrund ist grundsätzlich ‚fixiert‘</a:t>
            </a:r>
          </a:p>
          <a:p>
            <a:r>
              <a:rPr lang="de-DE">
                <a:cs typeface="Times New Roman" pitchFamily="18" charset="0"/>
              </a:rPr>
              <a:t>Ebenen-Bedienfelder (rechts) ausklappen</a:t>
            </a:r>
          </a:p>
          <a:p>
            <a:r>
              <a:rPr lang="de-DE">
                <a:cs typeface="Times New Roman" pitchFamily="18" charset="0"/>
              </a:rPr>
              <a:t>Menü FENSTER &gt; EBENEN</a:t>
            </a:r>
          </a:p>
          <a:p>
            <a:r>
              <a:rPr lang="de-DE">
                <a:cs typeface="Times New Roman" pitchFamily="18" charset="0"/>
              </a:rPr>
              <a:t>Menü EBENE  	</a:t>
            </a:r>
          </a:p>
          <a:p>
            <a:pPr lvl="1"/>
            <a:r>
              <a:rPr lang="de-DE"/>
              <a:t>Englisch ‚Layer‘             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315200" cy="639763"/>
          </a:xfrm>
        </p:spPr>
        <p:txBody>
          <a:bodyPr/>
          <a:lstStyle/>
          <a:p>
            <a:r>
              <a:rPr lang="de-DE"/>
              <a:t>Ebenen Fenster einblenden  </a:t>
            </a:r>
            <a:r>
              <a:rPr lang="de-DE" sz="1600" i="1"/>
              <a:t>(Handout)</a:t>
            </a:r>
          </a:p>
        </p:txBody>
      </p:sp>
      <p:pic>
        <p:nvPicPr>
          <p:cNvPr id="2355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7358114" cy="588649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52513"/>
            <a:ext cx="7315200" cy="242887"/>
          </a:xfrm>
        </p:spPr>
        <p:txBody>
          <a:bodyPr/>
          <a:lstStyle/>
          <a:p>
            <a:r>
              <a:rPr lang="de-DE">
                <a:latin typeface="Arial" charset="0"/>
                <a:cs typeface="Times New Roman" pitchFamily="18" charset="0"/>
              </a:rPr>
              <a:t>Arbeiten mit Ebenen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 </a:t>
            </a:r>
            <a:endParaRPr lang="de-DE">
              <a:cs typeface="Times New Roman" pitchFamily="18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5694363" cy="2605087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>Nur eine Ebene ist aktiv</a:t>
            </a:r>
          </a:p>
          <a:p>
            <a:pPr lvl="1"/>
            <a:r>
              <a:rPr lang="de-DE">
                <a:cs typeface="Times New Roman" pitchFamily="18" charset="0"/>
              </a:rPr>
              <a:t>Die Ebene ist dunkelblau markiert </a:t>
            </a:r>
          </a:p>
          <a:p>
            <a:r>
              <a:rPr lang="de-DE">
                <a:cs typeface="Times New Roman" pitchFamily="18" charset="0"/>
              </a:rPr>
              <a:t>Sichtbar machen, unsichtbar machen</a:t>
            </a:r>
          </a:p>
          <a:p>
            <a:r>
              <a:rPr lang="de-DE">
                <a:cs typeface="Times New Roman" pitchFamily="18" charset="0"/>
              </a:rPr>
              <a:t>Sperren von Ebenen</a:t>
            </a:r>
          </a:p>
          <a:p>
            <a:r>
              <a:rPr lang="de-DE">
                <a:cs typeface="Times New Roman" pitchFamily="18" charset="0"/>
              </a:rPr>
              <a:t>Benennung von Ebenen  		</a:t>
            </a:r>
            <a:endParaRPr lang="de-DE"/>
          </a:p>
          <a:p>
            <a:r>
              <a:rPr lang="de-DE">
                <a:cs typeface="Times New Roman" pitchFamily="18" charset="0"/>
              </a:rPr>
              <a:t>Löschen von Ebenen 		</a:t>
            </a:r>
            <a:r>
              <a:rPr lang="de-DE"/>
              <a:t>»</a:t>
            </a:r>
            <a:endParaRPr lang="de-DE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315200" cy="530225"/>
          </a:xfrm>
        </p:spPr>
        <p:txBody>
          <a:bodyPr/>
          <a:lstStyle/>
          <a:p>
            <a:r>
              <a:rPr lang="de-DE">
                <a:latin typeface="Arial" charset="0"/>
                <a:cs typeface="Times New Roman" pitchFamily="18" charset="0"/>
              </a:rPr>
              <a:t>Die Hintergrund-Ebene 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 </a:t>
            </a:r>
            <a:endParaRPr lang="de-DE"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620000" cy="2747962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>Die Hintergrund-Ebene ist standardmäßig vorhanden</a:t>
            </a:r>
          </a:p>
          <a:p>
            <a:r>
              <a:rPr lang="de-DE">
                <a:cs typeface="Times New Roman" pitchFamily="18" charset="0"/>
              </a:rPr>
              <a:t>Immer fixiert (wenn sie allein vorhanden ist!)</a:t>
            </a:r>
          </a:p>
          <a:p>
            <a:pPr lvl="1"/>
            <a:r>
              <a:rPr lang="de-DE">
                <a:cs typeface="Times New Roman" pitchFamily="18" charset="0"/>
              </a:rPr>
              <a:t>kann nicht ausgeblendet werden</a:t>
            </a:r>
          </a:p>
          <a:p>
            <a:pPr lvl="1"/>
            <a:r>
              <a:rPr lang="de-DE">
                <a:cs typeface="Times New Roman" pitchFamily="18" charset="0"/>
              </a:rPr>
              <a:t>kann nicht gesperrt werden</a:t>
            </a:r>
          </a:p>
          <a:p>
            <a:r>
              <a:rPr lang="de-DE">
                <a:cs typeface="Times New Roman" pitchFamily="18" charset="0"/>
              </a:rPr>
              <a:t>kann dupliziert werden</a:t>
            </a:r>
          </a:p>
          <a:p>
            <a:pPr lvl="1"/>
            <a:r>
              <a:rPr lang="de-DE">
                <a:cs typeface="Times New Roman" pitchFamily="18" charset="0"/>
              </a:rPr>
              <a:t>Danach kann die Hintergrund-Ebene gelöscht werden  </a:t>
            </a:r>
            <a:r>
              <a:rPr lang="de-DE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66788"/>
            <a:ext cx="7315200" cy="328612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/>
            </a:r>
            <a:br>
              <a:rPr lang="de-DE">
                <a:cs typeface="Times New Roman" pitchFamily="18" charset="0"/>
              </a:rPr>
            </a:br>
            <a:r>
              <a:rPr lang="de-DE">
                <a:cs typeface="Times New Roman" pitchFamily="18" charset="0"/>
              </a:rPr>
              <a:t> </a:t>
            </a:r>
            <a:br>
              <a:rPr lang="de-DE">
                <a:cs typeface="Times New Roman" pitchFamily="18" charset="0"/>
              </a:rPr>
            </a:br>
            <a:r>
              <a:rPr lang="de-DE">
                <a:latin typeface="Arial" charset="0"/>
                <a:cs typeface="Times New Roman" pitchFamily="18" charset="0"/>
              </a:rPr>
              <a:t>Reihenfolge der Ebenen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 </a:t>
            </a:r>
            <a:endParaRPr lang="de-DE">
              <a:cs typeface="Times New Roman" pitchFamily="18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6559550" cy="1668462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>Blickrichtung von oben nach unten</a:t>
            </a:r>
          </a:p>
          <a:p>
            <a:r>
              <a:rPr lang="de-DE">
                <a:cs typeface="Times New Roman" pitchFamily="18" charset="0"/>
              </a:rPr>
              <a:t>Die obere Ebene versperrt die untere Ebene</a:t>
            </a:r>
          </a:p>
          <a:p>
            <a:r>
              <a:rPr lang="de-DE">
                <a:cs typeface="Times New Roman" pitchFamily="18" charset="0"/>
              </a:rPr>
              <a:t>Ändern der Reihenfolge 		</a:t>
            </a:r>
            <a:r>
              <a:rPr lang="de-DE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66788"/>
            <a:ext cx="7315200" cy="328612"/>
          </a:xfrm>
        </p:spPr>
        <p:txBody>
          <a:bodyPr/>
          <a:lstStyle/>
          <a:p>
            <a:r>
              <a:rPr lang="de-DE">
                <a:cs typeface="Times New Roman" pitchFamily="18" charset="0"/>
              </a:rPr>
              <a:t/>
            </a:r>
            <a:br>
              <a:rPr lang="de-DE">
                <a:cs typeface="Times New Roman" pitchFamily="18" charset="0"/>
              </a:rPr>
            </a:br>
            <a:r>
              <a:rPr lang="de-DE">
                <a:cs typeface="Times New Roman" pitchFamily="18" charset="0"/>
              </a:rPr>
              <a:t> </a:t>
            </a:r>
            <a:br>
              <a:rPr lang="de-DE">
                <a:cs typeface="Times New Roman" pitchFamily="18" charset="0"/>
              </a:rPr>
            </a:br>
            <a:r>
              <a:rPr lang="de-DE">
                <a:latin typeface="Arial" charset="0"/>
                <a:cs typeface="Times New Roman" pitchFamily="18" charset="0"/>
              </a:rPr>
              <a:t>Hauptmenü EBENE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 </a:t>
            </a:r>
            <a:endParaRPr lang="de-DE">
              <a:cs typeface="Times New Roman" pitchFamily="18" charset="0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cs typeface="Times New Roman" pitchFamily="18" charset="0"/>
              </a:rPr>
              <a:t>Ebene einfügen</a:t>
            </a:r>
          </a:p>
          <a:p>
            <a:r>
              <a:rPr lang="de-DE">
                <a:cs typeface="Times New Roman" pitchFamily="18" charset="0"/>
              </a:rPr>
              <a:t>Eigenschaften von Ebenen   </a:t>
            </a:r>
          </a:p>
          <a:p>
            <a:r>
              <a:rPr lang="de-DE">
                <a:cs typeface="Times New Roman" pitchFamily="18" charset="0"/>
              </a:rPr>
              <a:t>Ebenenstile </a:t>
            </a:r>
          </a:p>
          <a:p>
            <a:r>
              <a:rPr lang="de-DE"/>
              <a:t>Einstellungsebene als besondere Ebene      </a:t>
            </a:r>
          </a:p>
          <a:p>
            <a:r>
              <a:rPr lang="de-DE"/>
              <a:t>Zusammenführen von Ebenen 		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theme/theme1.xml><?xml version="1.0" encoding="utf-8"?>
<a:theme xmlns:a="http://schemas.openxmlformats.org/drawingml/2006/main" name="multilnb">
  <a:themeElements>
    <a:clrScheme name="">
      <a:dk1>
        <a:srgbClr val="000000"/>
      </a:dk1>
      <a:lt1>
        <a:srgbClr val="FFFFFF"/>
      </a:lt1>
      <a:dk2>
        <a:srgbClr val="EAEC5E"/>
      </a:dk2>
      <a:lt2>
        <a:srgbClr val="FFFFFF"/>
      </a:lt2>
      <a:accent1>
        <a:srgbClr val="FC0128"/>
      </a:accent1>
      <a:accent2>
        <a:srgbClr val="114FFB"/>
      </a:accent2>
      <a:accent3>
        <a:srgbClr val="F3F4B6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multilnb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multiln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ln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w:\msoff43\layout\bildsch\multilnb.ppt</Template>
  <TotalTime>2</TotalTime>
  <Pages>60</Pages>
  <Words>503</Words>
  <Application>Microsoft PowerPoint 4.0</Application>
  <PresentationFormat>Bildschirmpräsentation (4:3)</PresentationFormat>
  <Paragraphs>156</Paragraphs>
  <Slides>38</Slides>
  <Notes>38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8" baseType="lpstr">
      <vt:lpstr>Times New Roman</vt:lpstr>
      <vt:lpstr>Helvetica</vt:lpstr>
      <vt:lpstr>Arial</vt:lpstr>
      <vt:lpstr>Wingdings</vt:lpstr>
      <vt:lpstr>Lithograph</vt:lpstr>
      <vt:lpstr>Merlin</vt:lpstr>
      <vt:lpstr>Chianti BdIt Win95BT</vt:lpstr>
      <vt:lpstr>multilnb</vt:lpstr>
      <vt:lpstr>Adobe Photoshop-Bild</vt:lpstr>
      <vt:lpstr>Adobe Photoshop Image</vt:lpstr>
      <vt:lpstr>Folie 1</vt:lpstr>
      <vt:lpstr>Überblick Themen des Kurses  </vt:lpstr>
      <vt:lpstr>Ebenen</vt:lpstr>
      <vt:lpstr>Ebenen </vt:lpstr>
      <vt:lpstr>Ebenen Fenster einblenden  (Handout)</vt:lpstr>
      <vt:lpstr>Arbeiten mit Ebenen </vt:lpstr>
      <vt:lpstr>Die Hintergrund-Ebene  </vt:lpstr>
      <vt:lpstr>   Reihenfolge der Ebenen </vt:lpstr>
      <vt:lpstr>   Hauptmenü EBENE </vt:lpstr>
      <vt:lpstr>DEMO    </vt:lpstr>
      <vt:lpstr>Folie 11</vt:lpstr>
      <vt:lpstr>  Das TEXT-Werkzeug</vt:lpstr>
      <vt:lpstr>DEMO    </vt:lpstr>
      <vt:lpstr>  Ebenen-Stile </vt:lpstr>
      <vt:lpstr>DEMO     Personen-Gruppe</vt:lpstr>
      <vt:lpstr>Folie 16</vt:lpstr>
      <vt:lpstr>   Freistell-Werkzeug </vt:lpstr>
      <vt:lpstr> Auswahl bearbeiten </vt:lpstr>
      <vt:lpstr>Bearbeiten ohne Inhalt</vt:lpstr>
      <vt:lpstr>Bearbeiten mit Inhalt</vt:lpstr>
      <vt:lpstr>Folie 21</vt:lpstr>
      <vt:lpstr>Zauberstab</vt:lpstr>
      <vt:lpstr>Zauberstab </vt:lpstr>
      <vt:lpstr>Zauberstab</vt:lpstr>
      <vt:lpstr>Zauberstab-Optionen</vt:lpstr>
      <vt:lpstr>DEMO    </vt:lpstr>
      <vt:lpstr>Folie 27</vt:lpstr>
      <vt:lpstr>Schnellauswahlwerkzeug</vt:lpstr>
      <vt:lpstr>DEMO Schnellauswahlwerkzeug    </vt:lpstr>
      <vt:lpstr>Folie 30</vt:lpstr>
      <vt:lpstr>Filter</vt:lpstr>
      <vt:lpstr>Scharfzeichnen</vt:lpstr>
      <vt:lpstr>Folie 33</vt:lpstr>
      <vt:lpstr>Arbeitsmodus</vt:lpstr>
      <vt:lpstr>Wechseln in den  Maskierungsmodus</vt:lpstr>
      <vt:lpstr>Folie 36</vt:lpstr>
      <vt:lpstr>Arbeiten im  Maskierungsmodus</vt:lpstr>
      <vt:lpstr>Ende                     2. Stunde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DTP_ 4Grafik mit CorelDraw und Pasintbrush DTP Kurs 3. Stunde </dc:title>
  <dc:subject>Desktop Publishing Grafik PaintBr/CorelDraw</dc:subject>
  <dc:creator>W. Kirsch, Tel. (0221) 470-4574</dc:creator>
  <cp:keywords>Grafik, PaintBrush, CorelDraw</cp:keywords>
  <dc:description/>
  <cp:lastModifiedBy>Slavisches Institut</cp:lastModifiedBy>
  <cp:revision>276</cp:revision>
  <cp:lastPrinted>1995-10-05T16:32:00Z</cp:lastPrinted>
  <dcterms:created xsi:type="dcterms:W3CDTF">1996-09-30T17:36:58Z</dcterms:created>
  <dcterms:modified xsi:type="dcterms:W3CDTF">2013-04-08T09:58:22Z</dcterms:modified>
</cp:coreProperties>
</file>