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55" r:id="rId3"/>
    <p:sldId id="348" r:id="rId4"/>
    <p:sldId id="358" r:id="rId5"/>
    <p:sldId id="359" r:id="rId6"/>
    <p:sldId id="360" r:id="rId7"/>
    <p:sldId id="351" r:id="rId8"/>
    <p:sldId id="352" r:id="rId9"/>
    <p:sldId id="291" r:id="rId10"/>
    <p:sldId id="280" r:id="rId11"/>
    <p:sldId id="324" r:id="rId12"/>
    <p:sldId id="320" r:id="rId13"/>
    <p:sldId id="325" r:id="rId14"/>
    <p:sldId id="294" r:id="rId15"/>
    <p:sldId id="322" r:id="rId16"/>
    <p:sldId id="316" r:id="rId17"/>
    <p:sldId id="333" r:id="rId18"/>
    <p:sldId id="323" r:id="rId19"/>
    <p:sldId id="321" r:id="rId20"/>
    <p:sldId id="317" r:id="rId21"/>
    <p:sldId id="314" r:id="rId22"/>
    <p:sldId id="304" r:id="rId23"/>
    <p:sldId id="334" r:id="rId24"/>
    <p:sldId id="285" r:id="rId25"/>
    <p:sldId id="338" r:id="rId26"/>
    <p:sldId id="339" r:id="rId27"/>
    <p:sldId id="340" r:id="rId28"/>
    <p:sldId id="337" r:id="rId29"/>
    <p:sldId id="361" r:id="rId30"/>
    <p:sldId id="362" r:id="rId31"/>
    <p:sldId id="363" r:id="rId32"/>
    <p:sldId id="356" r:id="rId33"/>
    <p:sldId id="357" r:id="rId34"/>
    <p:sldId id="297" r:id="rId35"/>
    <p:sldId id="288" r:id="rId36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AEC5E"/>
    <a:srgbClr val="A3F25F"/>
    <a:srgbClr val="EF9100"/>
    <a:srgbClr val="60C900"/>
    <a:srgbClr val="E5405D"/>
    <a:srgbClr val="B3B900"/>
    <a:srgbClr val="51DC00"/>
    <a:srgbClr val="5361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0" y="-90"/>
      </p:cViewPr>
      <p:guideLst>
        <p:guide orient="horz" pos="720"/>
        <p:guide pos="10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5.xml"/><Relationship Id="rId18" Type="http://schemas.openxmlformats.org/officeDocument/2006/relationships/slide" Target="slides/slide35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12" Type="http://schemas.openxmlformats.org/officeDocument/2006/relationships/slide" Target="slides/slide23.xml"/><Relationship Id="rId17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1.xml"/><Relationship Id="rId5" Type="http://schemas.openxmlformats.org/officeDocument/2006/relationships/slide" Target="slides/slide9.xml"/><Relationship Id="rId15" Type="http://schemas.openxmlformats.org/officeDocument/2006/relationships/slide" Target="slides/slide30.xml"/><Relationship Id="rId10" Type="http://schemas.openxmlformats.org/officeDocument/2006/relationships/slide" Target="slides/slide20.xml"/><Relationship Id="rId4" Type="http://schemas.openxmlformats.org/officeDocument/2006/relationships/slide" Target="slides/slide8.xml"/><Relationship Id="rId9" Type="http://schemas.openxmlformats.org/officeDocument/2006/relationships/slide" Target="slides/slide19.xml"/><Relationship Id="rId1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29400" y="9809163"/>
            <a:ext cx="404813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298" tIns="46321" rIns="94298" bIns="46321" anchor="ctr">
            <a:spAutoFit/>
          </a:bodyPr>
          <a:lstStyle/>
          <a:p>
            <a:pPr algn="r" defTabSz="952500"/>
            <a:fld id="{1933F3BC-386B-4792-8CCB-E88C8F9DBEAA}" type="slidenum"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52500"/>
              <a:t>‹Nr.›</a:t>
            </a:fld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5688"/>
            <a:ext cx="5207000" cy="430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298" tIns="46321" rIns="94298" bIns="46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21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29400" y="9809163"/>
            <a:ext cx="404813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298" tIns="46321" rIns="94298" bIns="46321" anchor="ctr">
            <a:spAutoFit/>
          </a:bodyPr>
          <a:lstStyle/>
          <a:p>
            <a:pPr algn="r" defTabSz="952500"/>
            <a:fld id="{CDD798A2-B23F-4C4D-8744-67DF533B18AC}" type="slidenum"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52500"/>
              <a:t>‹Nr.›</a:t>
            </a:fld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4725" cy="358775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5688"/>
            <a:ext cx="5210175" cy="4308475"/>
          </a:xfrm>
        </p:spPr>
        <p:txBody>
          <a:bodyPr lIns="94672" tIns="46505" rIns="94672" bIns="465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192405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61975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1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5"/>
          <p:cNvSpPr>
            <a:spLocks noChangeArrowheads="1"/>
          </p:cNvSpPr>
          <p:nvPr userDrawn="1"/>
        </p:nvSpPr>
        <p:spPr bwMode="auto">
          <a:xfrm>
            <a:off x="4572000" y="0"/>
            <a:ext cx="5943600" cy="5715000"/>
          </a:xfrm>
          <a:prstGeom prst="ellipse">
            <a:avLst/>
          </a:prstGeom>
          <a:gradFill rotWithShape="1">
            <a:gsLst>
              <a:gs pos="0">
                <a:srgbClr val="60C900"/>
              </a:gs>
              <a:gs pos="100000">
                <a:srgbClr val="A3F25F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Oval 6"/>
          <p:cNvSpPr>
            <a:spLocks noChangeArrowheads="1"/>
          </p:cNvSpPr>
          <p:nvPr userDrawn="1"/>
        </p:nvSpPr>
        <p:spPr bwMode="auto">
          <a:xfrm>
            <a:off x="-228600" y="1066800"/>
            <a:ext cx="6324600" cy="6248400"/>
          </a:xfrm>
          <a:prstGeom prst="ellipse">
            <a:avLst/>
          </a:prstGeom>
          <a:gradFill rotWithShape="1">
            <a:gsLst>
              <a:gs pos="0">
                <a:srgbClr val="60C900"/>
              </a:gs>
              <a:gs pos="100000">
                <a:srgbClr val="A3F25F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3152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das Titelformat zu bearbeiten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015288" y="6096000"/>
            <a:ext cx="1128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fld id="{54F282C7-DAF5-42E6-AD38-12E8C4ADE68A}" type="slidenum">
              <a:rPr lang="en-US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/>
              <a:t>‹Nr.›</a:t>
            </a:fld>
            <a:endParaRPr lang="en-US">
              <a:solidFill>
                <a:srgbClr val="B3B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  <p:bldP spid="1032" grpId="0" build="p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|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v"/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¦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Uni_AlbertMagnus15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9038" y="-1035050"/>
            <a:ext cx="6421438" cy="85629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19250" y="4076700"/>
            <a:ext cx="7162800" cy="133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7200" b="1" i="0">
                <a:solidFill>
                  <a:schemeClr val="accent1"/>
                </a:solidFill>
                <a:latin typeface="Merlin" pitchFamily="34" charset="0"/>
              </a:rPr>
              <a:t>Photoshop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7164388" y="2636838"/>
            <a:ext cx="762000" cy="1143000"/>
          </a:xfrm>
        </p:spPr>
        <p:txBody>
          <a:bodyPr/>
          <a:lstStyle/>
          <a:p>
            <a:r>
              <a:rPr lang="de-DE" sz="8000"/>
              <a:t>3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763713" y="5229225"/>
            <a:ext cx="716280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3600" b="1" i="0">
                <a:solidFill>
                  <a:schemeClr val="accent1"/>
                </a:solidFill>
                <a:latin typeface="Merlin" pitchFamily="34" charset="0"/>
              </a:rPr>
              <a:t>Retusche und Bearbeitung</a:t>
            </a:r>
            <a:endParaRPr lang="en-US" sz="3600" b="1" i="0">
              <a:solidFill>
                <a:schemeClr val="accent1"/>
              </a:solidFill>
              <a:latin typeface="Merl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Zeichnen mit dem Buntstift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 Werkzeugliste</a:t>
            </a:r>
          </a:p>
          <a:p>
            <a:pPr lvl="1"/>
            <a:r>
              <a:rPr lang="de-DE"/>
              <a:t>BUNTSTIFT</a:t>
            </a:r>
          </a:p>
          <a:p>
            <a:pPr lvl="1"/>
            <a:r>
              <a:rPr lang="de-DE"/>
              <a:t>Werkzeugspitze </a:t>
            </a:r>
          </a:p>
          <a:p>
            <a:r>
              <a:rPr lang="de-DE"/>
              <a:t>einstellen:</a:t>
            </a:r>
          </a:p>
          <a:p>
            <a:pPr lvl="1"/>
            <a:r>
              <a:rPr lang="de-DE"/>
              <a:t>Durchmesser Pinselspitze »</a:t>
            </a: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Zeichnen mit Buntstift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Zeichnen mit dem Buntstift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scharfe Kanten </a:t>
            </a:r>
          </a:p>
          <a:p>
            <a:r>
              <a:rPr lang="de-DE"/>
              <a:t>Einstellen</a:t>
            </a:r>
          </a:p>
          <a:p>
            <a:pPr lvl="1"/>
            <a:r>
              <a:rPr lang="de-DE"/>
              <a:t>Durchmesser</a:t>
            </a:r>
          </a:p>
          <a:p>
            <a:pPr lvl="1"/>
            <a:r>
              <a:rPr lang="de-DE"/>
              <a:t>Art der Spitze</a:t>
            </a:r>
          </a:p>
          <a:p>
            <a:pPr lvl="1"/>
            <a:r>
              <a:rPr lang="de-DE"/>
              <a:t>Deckkraft in Optionsleiste  »</a:t>
            </a: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Pixel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größte Vergrößerung einstellen</a:t>
            </a:r>
          </a:p>
          <a:p>
            <a:r>
              <a:rPr lang="de-DE"/>
              <a:t>ANSICHT</a:t>
            </a:r>
          </a:p>
          <a:p>
            <a:r>
              <a:rPr lang="de-DE"/>
              <a:t>Durchmesser auf 1 stellen   »</a:t>
            </a:r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4876800" cy="838200"/>
          </a:xfrm>
        </p:spPr>
        <p:txBody>
          <a:bodyPr/>
          <a:lstStyle/>
          <a:p>
            <a:r>
              <a:rPr lang="de-DE"/>
              <a:t>Mit Farben zeichnen</a:t>
            </a: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Vordergrundfarbe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Zeichnen nur mit Vordergrundfarbe </a:t>
            </a:r>
            <a:r>
              <a:rPr lang="de-DE" dirty="0" smtClean="0"/>
              <a:t>möglich »</a:t>
            </a:r>
            <a:endParaRPr lang="de-DE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Wechseln Vorder-/Hintergrund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 Wechselpfeil klicken</a:t>
            </a:r>
          </a:p>
          <a:p>
            <a:pPr lvl="1"/>
            <a:r>
              <a:rPr lang="de-DE"/>
              <a:t>Vordergrundfarbe wird Hintergrundfarbe</a:t>
            </a:r>
          </a:p>
          <a:p>
            <a:pPr lvl="1"/>
            <a:r>
              <a:rPr lang="de-DE"/>
              <a:t>Hintergrundfarbe wird Vordergrundfarbe</a:t>
            </a:r>
          </a:p>
          <a:p>
            <a:r>
              <a:rPr lang="de-DE"/>
              <a:t> Farbe ändern:</a:t>
            </a:r>
          </a:p>
          <a:p>
            <a:pPr lvl="1"/>
            <a:r>
              <a:rPr lang="de-DE"/>
              <a:t>Anklicken des Farbquadrats</a:t>
            </a:r>
          </a:p>
          <a:p>
            <a:pPr lvl="1"/>
            <a:r>
              <a:rPr lang="de-DE"/>
              <a:t>Einstellen der Farbe und Farbmodell     »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4876800" cy="838200"/>
          </a:xfrm>
        </p:spPr>
        <p:txBody>
          <a:bodyPr/>
          <a:lstStyle/>
          <a:p>
            <a:r>
              <a:rPr lang="de-DE"/>
              <a:t>Werkzeugspitzen</a:t>
            </a:r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Werkzeugspitzen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einstellen </a:t>
            </a:r>
          </a:p>
          <a:p>
            <a:pPr lvl="1"/>
            <a:r>
              <a:rPr lang="de-DE"/>
              <a:t>Durchmesser Pinselspitze</a:t>
            </a:r>
          </a:p>
          <a:p>
            <a:pPr lvl="1"/>
            <a:r>
              <a:rPr lang="de-DE"/>
              <a:t>Werkzeugspitzenform</a:t>
            </a:r>
          </a:p>
          <a:p>
            <a:pPr lvl="2"/>
            <a:r>
              <a:rPr lang="de-DE"/>
              <a:t>Kante weich/hart</a:t>
            </a:r>
          </a:p>
          <a:p>
            <a:r>
              <a:rPr lang="de-DE"/>
              <a:t>ständige Option oben rechts im Fenster »</a:t>
            </a:r>
          </a:p>
        </p:txBody>
      </p:sp>
    </p:spTree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Werkzeugspitzen Option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5505463" cy="505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576263"/>
            <a:ext cx="7315200" cy="566737"/>
          </a:xfrm>
        </p:spPr>
        <p:txBody>
          <a:bodyPr/>
          <a:lstStyle/>
          <a:p>
            <a:r>
              <a:rPr lang="en-US" sz="2000"/>
              <a:t>Überblick Themen des Kurses</a:t>
            </a:r>
            <a:r>
              <a:rPr lang="en-US"/>
              <a:t> 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  <a:r>
              <a:rPr lang="en-US" sz="1400"/>
              <a:t>1. Erste Schritte in Photoshop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 Start-Bildschirm, Öffnen/Speichern, Konvertieren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 Grafik-Formate, Arbeitsfläche, Bildgröße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 Werkzeugleiste, Helligkeit/Kontraste, Farbtöne</a:t>
            </a:r>
          </a:p>
          <a:p>
            <a:pPr>
              <a:lnSpc>
                <a:spcPct val="90000"/>
              </a:lnSpc>
            </a:pPr>
            <a:r>
              <a:rPr lang="en-US" sz="1400"/>
              <a:t> 2. </a:t>
            </a:r>
            <a:r>
              <a:rPr lang="de-DE" sz="1400"/>
              <a:t>Ebenen, Texte und Auswahl</a:t>
            </a:r>
          </a:p>
          <a:p>
            <a:pPr lvl="1">
              <a:lnSpc>
                <a:spcPct val="90000"/>
              </a:lnSpc>
            </a:pPr>
            <a:r>
              <a:rPr lang="de-DE" sz="1400"/>
              <a:t>Aufteilung in Ebenen, Eigenschaften , Arbeiten in Ebenen, Ebenenstile</a:t>
            </a:r>
          </a:p>
          <a:p>
            <a:pPr lvl="1">
              <a:lnSpc>
                <a:spcPct val="90000"/>
              </a:lnSpc>
            </a:pPr>
            <a:r>
              <a:rPr lang="de-DE" sz="1400"/>
              <a:t>Arbeiten mit Texten</a:t>
            </a:r>
          </a:p>
          <a:p>
            <a:pPr lvl="1">
              <a:lnSpc>
                <a:spcPct val="90000"/>
              </a:lnSpc>
            </a:pPr>
            <a:r>
              <a:rPr lang="de-DE" sz="1400"/>
              <a:t>Auswahl, Auswahl und Inhalt, Arbeiten mit Auswahlen, Freistellen (Zauberstab), </a:t>
            </a:r>
          </a:p>
          <a:p>
            <a:pPr>
              <a:lnSpc>
                <a:spcPct val="90000"/>
              </a:lnSpc>
            </a:pPr>
            <a:r>
              <a:rPr lang="en-US" sz="1400"/>
              <a:t> 3. Montage und Retusche</a:t>
            </a:r>
          </a:p>
          <a:p>
            <a:pPr lvl="1">
              <a:lnSpc>
                <a:spcPct val="90000"/>
              </a:lnSpc>
            </a:pPr>
            <a:r>
              <a:rPr lang="de-DE" sz="1400"/>
              <a:t>Zusammenfügen einzelner Fototeile, Retusche mit dem Kopierstempel </a:t>
            </a:r>
            <a:r>
              <a:rPr lang="en-US" sz="1400"/>
              <a:t>  </a:t>
            </a:r>
          </a:p>
          <a:p>
            <a:pPr>
              <a:lnSpc>
                <a:spcPct val="90000"/>
              </a:lnSpc>
            </a:pPr>
            <a:r>
              <a:rPr lang="en-US" sz="1400"/>
              <a:t>4. Automatisieren (Massenverarbeitung)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Aktionen, Aufzeichnen von Aktionen,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Stapelverarbeitung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142984"/>
            <a:ext cx="5534010" cy="50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5" name="Line 5"/>
          <p:cNvSpPr>
            <a:spLocks noChangeShapeType="1"/>
          </p:cNvSpPr>
          <p:nvPr/>
        </p:nvSpPr>
        <p:spPr bwMode="auto">
          <a:xfrm flipV="1">
            <a:off x="857224" y="5572140"/>
            <a:ext cx="914400" cy="685800"/>
          </a:xfrm>
          <a:prstGeom prst="line">
            <a:avLst/>
          </a:prstGeom>
          <a:noFill/>
          <a:ln w="57150">
            <a:solidFill>
              <a:srgbClr val="E5405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Radierer</a:t>
            </a:r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Radieren 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Einstellen Radierspitze</a:t>
            </a:r>
          </a:p>
          <a:p>
            <a:r>
              <a:rPr lang="de-DE"/>
              <a:t>Wie beim Spitzen beim Zeichnen </a:t>
            </a:r>
          </a:p>
          <a:p>
            <a:r>
              <a:rPr lang="de-DE"/>
              <a:t>Hintergrundfarbe wird freigelegt »</a:t>
            </a:r>
          </a:p>
        </p:txBody>
      </p:sp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Farbverläufe</a:t>
            </a:r>
          </a:p>
        </p:txBody>
      </p:sp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Farbverläufe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Farbverläufe</a:t>
            </a:r>
          </a:p>
          <a:p>
            <a:r>
              <a:rPr lang="de-DE"/>
              <a:t> Von-Bis-Farben </a:t>
            </a:r>
          </a:p>
          <a:p>
            <a:r>
              <a:rPr lang="de-DE"/>
              <a:t>Umgang mit Farbverläufen</a:t>
            </a:r>
          </a:p>
          <a:p>
            <a:r>
              <a:rPr lang="de-DE"/>
              <a:t>Mit Farbverlauf füllen »</a:t>
            </a:r>
          </a:p>
        </p:txBody>
      </p:sp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Stempel</a:t>
            </a: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Kopierstempel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Bildteile auf andere Positionen übertragen</a:t>
            </a:r>
          </a:p>
          <a:p>
            <a:pPr>
              <a:lnSpc>
                <a:spcPct val="90000"/>
              </a:lnSpc>
            </a:pPr>
            <a:r>
              <a:rPr lang="de-DE"/>
              <a:t>Auf Kopierstempel-Symbol klicken</a:t>
            </a:r>
          </a:p>
          <a:p>
            <a:pPr lvl="1">
              <a:lnSpc>
                <a:spcPct val="90000"/>
              </a:lnSpc>
            </a:pPr>
            <a:r>
              <a:rPr lang="de-DE"/>
              <a:t>Werkzeugleiste</a:t>
            </a:r>
          </a:p>
          <a:p>
            <a:pPr>
              <a:lnSpc>
                <a:spcPct val="90000"/>
              </a:lnSpc>
            </a:pPr>
            <a:r>
              <a:rPr lang="de-DE"/>
              <a:t>Größe des zu übertragenen Teils </a:t>
            </a:r>
          </a:p>
          <a:p>
            <a:pPr lvl="1">
              <a:lnSpc>
                <a:spcPct val="90000"/>
              </a:lnSpc>
            </a:pPr>
            <a:r>
              <a:rPr lang="de-DE"/>
              <a:t>über Werkzeugspitze festlegen </a:t>
            </a:r>
          </a:p>
          <a:p>
            <a:pPr>
              <a:lnSpc>
                <a:spcPct val="90000"/>
              </a:lnSpc>
            </a:pPr>
            <a:r>
              <a:rPr lang="de-DE"/>
              <a:t>Quelle wird festgelegt</a:t>
            </a:r>
          </a:p>
          <a:p>
            <a:pPr lvl="1">
              <a:lnSpc>
                <a:spcPct val="90000"/>
              </a:lnSpc>
            </a:pPr>
            <a:r>
              <a:rPr lang="de-DE"/>
              <a:t>ALT+linker Mausklick</a:t>
            </a:r>
          </a:p>
          <a:p>
            <a:pPr>
              <a:lnSpc>
                <a:spcPct val="90000"/>
              </a:lnSpc>
            </a:pPr>
            <a:r>
              <a:rPr lang="de-DE"/>
              <a:t>Wird auf Ziel durch Klicken übertragen </a:t>
            </a:r>
          </a:p>
          <a:p>
            <a:pPr>
              <a:lnSpc>
                <a:spcPct val="90000"/>
              </a:lnSpc>
            </a:pPr>
            <a:r>
              <a:rPr lang="de-DE"/>
              <a:t>Mausklick links überträgt Pixel »</a:t>
            </a:r>
          </a:p>
        </p:txBody>
      </p:sp>
    </p:spTree>
  </p:cSld>
  <p:clrMapOvr>
    <a:masterClrMapping/>
  </p:clrMapOvr>
  <p:transition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Ausgerichtet kopieren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Optionsleiste</a:t>
            </a:r>
          </a:p>
          <a:p>
            <a:r>
              <a:rPr lang="de-DE"/>
              <a:t>‚ausgerichtet‘ aktivieren / deaktivieren </a:t>
            </a:r>
          </a:p>
          <a:p>
            <a:r>
              <a:rPr lang="de-DE"/>
              <a:t>aktivieren</a:t>
            </a:r>
          </a:p>
          <a:p>
            <a:pPr lvl="1"/>
            <a:r>
              <a:rPr lang="de-DE"/>
              <a:t>Der Ausgangspunkt bleibt immer gleich</a:t>
            </a:r>
          </a:p>
          <a:p>
            <a:r>
              <a:rPr lang="de-DE"/>
              <a:t> deaktivieren</a:t>
            </a:r>
          </a:p>
          <a:p>
            <a:pPr lvl="1"/>
            <a:r>
              <a:rPr lang="de-DE"/>
              <a:t>Ausgangspunkt wandert immer mit      »</a:t>
            </a:r>
          </a:p>
        </p:txBody>
      </p:sp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429000"/>
            <a:ext cx="2667000" cy="838200"/>
          </a:xfrm>
        </p:spPr>
        <p:txBody>
          <a:bodyPr/>
          <a:lstStyle/>
          <a:p>
            <a:r>
              <a:rPr lang="de-DE"/>
              <a:t>DEMO</a:t>
            </a:r>
          </a:p>
        </p:txBody>
      </p:sp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 mit Inhalt   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Menü BEARBEITEN</a:t>
            </a:r>
          </a:p>
          <a:p>
            <a:r>
              <a:rPr lang="de-DE"/>
              <a:t>TRANSFORMIEREN   »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1744663"/>
            <a:ext cx="6618287" cy="13239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3200"/>
              <a:t> Fläche und Konturen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sz="3200"/>
              <a:t>füllen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358114" cy="58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429000"/>
            <a:ext cx="2667000" cy="838200"/>
          </a:xfrm>
        </p:spPr>
        <p:txBody>
          <a:bodyPr/>
          <a:lstStyle/>
          <a:p>
            <a:r>
              <a:rPr lang="de-DE"/>
              <a:t>DEMO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Bild-Informationen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Größe des Bildes </a:t>
            </a:r>
          </a:p>
          <a:p>
            <a:r>
              <a:rPr lang="de-DE"/>
              <a:t>Auflösung</a:t>
            </a:r>
          </a:p>
          <a:p>
            <a:r>
              <a:rPr lang="de-DE"/>
              <a:t>Farbmodell</a:t>
            </a:r>
          </a:p>
          <a:p>
            <a:r>
              <a:rPr lang="de-DE"/>
              <a:t>DATEI-INFORMATIONEN</a:t>
            </a:r>
          </a:p>
          <a:p>
            <a:pPr lvl="1"/>
            <a:r>
              <a:rPr lang="de-DE"/>
              <a:t>EXIF         »</a:t>
            </a:r>
          </a:p>
        </p:txBody>
      </p: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Datei-Information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JPG-Dateien</a:t>
            </a:r>
          </a:p>
          <a:p>
            <a:r>
              <a:rPr lang="de-DE"/>
              <a:t>Daten aus der Kamera        »</a:t>
            </a:r>
          </a:p>
          <a:p>
            <a:pPr lvl="1"/>
            <a:r>
              <a:rPr lang="de-DE"/>
              <a:t>EXIF </a:t>
            </a: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2667000"/>
            <a:ext cx="1905000" cy="762000"/>
          </a:xfrm>
        </p:spPr>
        <p:txBody>
          <a:bodyPr/>
          <a:lstStyle/>
          <a:p>
            <a:r>
              <a:rPr lang="de-DE"/>
              <a:t>Ende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572000" y="3429000"/>
            <a:ext cx="2819400" cy="990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de-DE" sz="4400" i="0">
                <a:latin typeface="Arial" charset="0"/>
              </a:rPr>
              <a:t>3. Stunde</a:t>
            </a:r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315200" cy="666750"/>
          </a:xfrm>
        </p:spPr>
        <p:txBody>
          <a:bodyPr/>
          <a:lstStyle/>
          <a:p>
            <a:r>
              <a:rPr lang="de-DE" dirty="0"/>
              <a:t>Fläche der Auswahl füllen</a:t>
            </a:r>
          </a:p>
        </p:txBody>
      </p:sp>
      <p:pic>
        <p:nvPicPr>
          <p:cNvPr id="260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71509"/>
            <a:ext cx="7358114" cy="58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Füllen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Vordergrundfarbe / Hintergrundfarbe definieren </a:t>
            </a:r>
          </a:p>
          <a:p>
            <a:r>
              <a:rPr lang="de-DE"/>
              <a:t>Deckkraft einstellen  </a:t>
            </a:r>
          </a:p>
          <a:p>
            <a:r>
              <a:rPr lang="de-DE"/>
              <a:t>Bei Konturen</a:t>
            </a:r>
          </a:p>
          <a:p>
            <a:r>
              <a:rPr lang="de-DE"/>
              <a:t>Breite der Konturen in Pixel-Anzahl einstellen  »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Helligkeit/Kontrast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Kontrast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Helligkeit</a:t>
            </a:r>
          </a:p>
          <a:p>
            <a:r>
              <a:rPr lang="de-DE"/>
              <a:t>Kontrast         </a:t>
            </a:r>
          </a:p>
          <a:p>
            <a:r>
              <a:rPr lang="de-DE"/>
              <a:t>Auto-Kontrast    »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Autokontrast</a:t>
            </a: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6834182" cy="5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590800"/>
            <a:ext cx="2667000" cy="838200"/>
          </a:xfrm>
        </p:spPr>
        <p:txBody>
          <a:bodyPr/>
          <a:lstStyle/>
          <a:p>
            <a:r>
              <a:rPr lang="de-DE"/>
              <a:t>Zeichnen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multilnb">
  <a:themeElements>
    <a:clrScheme name="">
      <a:dk1>
        <a:srgbClr val="000000"/>
      </a:dk1>
      <a:lt1>
        <a:srgbClr val="FFFFFF"/>
      </a:lt1>
      <a:dk2>
        <a:srgbClr val="EAEC5E"/>
      </a:dk2>
      <a:lt2>
        <a:srgbClr val="FFFFFF"/>
      </a:lt2>
      <a:accent1>
        <a:srgbClr val="FC0128"/>
      </a:accent1>
      <a:accent2>
        <a:srgbClr val="114FFB"/>
      </a:accent2>
      <a:accent3>
        <a:srgbClr val="F3F4B6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multil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multil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l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w:\msoff43\layout\bildsch\multilnb.ppt</Template>
  <TotalTime>0</TotalTime>
  <Pages>60</Pages>
  <Words>315</Words>
  <Application>Microsoft PowerPoint 4.0</Application>
  <PresentationFormat>Bildschirmpräsentation (4:3)</PresentationFormat>
  <Paragraphs>113</Paragraphs>
  <Slides>35</Slides>
  <Notes>35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multilnb</vt:lpstr>
      <vt:lpstr>3</vt:lpstr>
      <vt:lpstr>Überblick Themen des Kurses  </vt:lpstr>
      <vt:lpstr>Folie 3</vt:lpstr>
      <vt:lpstr>Fläche der Auswahl füllen</vt:lpstr>
      <vt:lpstr>Füllen</vt:lpstr>
      <vt:lpstr>Helligkeit/Kontrast</vt:lpstr>
      <vt:lpstr> Kontrast</vt:lpstr>
      <vt:lpstr>Autokontrast</vt:lpstr>
      <vt:lpstr>Zeichnen</vt:lpstr>
      <vt:lpstr> Zeichnen mit dem Buntstift</vt:lpstr>
      <vt:lpstr>Zeichnen mit Buntstift</vt:lpstr>
      <vt:lpstr> Zeichnen mit dem Buntstift </vt:lpstr>
      <vt:lpstr> Pixel </vt:lpstr>
      <vt:lpstr>Mit Farben zeichnen</vt:lpstr>
      <vt:lpstr> Vordergrundfarbe </vt:lpstr>
      <vt:lpstr> Wechseln Vorder-/Hintergrund </vt:lpstr>
      <vt:lpstr>Werkzeugspitzen</vt:lpstr>
      <vt:lpstr> Werkzeugspitzen </vt:lpstr>
      <vt:lpstr>Werkzeugspitzen Option</vt:lpstr>
      <vt:lpstr>Folie 20</vt:lpstr>
      <vt:lpstr>Radierer</vt:lpstr>
      <vt:lpstr> Radieren </vt:lpstr>
      <vt:lpstr>Farbverläufe</vt:lpstr>
      <vt:lpstr>Farbverläufe</vt:lpstr>
      <vt:lpstr>Stempel</vt:lpstr>
      <vt:lpstr>Kopierstempel</vt:lpstr>
      <vt:lpstr>Ausgerichtet kopieren</vt:lpstr>
      <vt:lpstr>DEMO</vt:lpstr>
      <vt:lpstr> mit Inhalt   </vt:lpstr>
      <vt:lpstr>Folie 30</vt:lpstr>
      <vt:lpstr>DEMO</vt:lpstr>
      <vt:lpstr> Bild-Informationen</vt:lpstr>
      <vt:lpstr> Datei-Information</vt:lpstr>
      <vt:lpstr>Folie 34</vt:lpstr>
      <vt:lpstr>Ende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DTP_ 4Grafik mit CorelDraw und Pasintbrush DTP Kurs 3. Stunde </dc:title>
  <dc:subject>Desktop Publishing Grafik PaintBr/CorelDraw</dc:subject>
  <dc:creator>W. Kirsch, Tel. (0221) 470-4574</dc:creator>
  <cp:keywords>Grafik, PaintBrush, CorelDraw</cp:keywords>
  <dc:description/>
  <cp:lastModifiedBy>Slavisches Institut</cp:lastModifiedBy>
  <cp:revision>184</cp:revision>
  <cp:lastPrinted>1995-10-05T16:32:00Z</cp:lastPrinted>
  <dcterms:created xsi:type="dcterms:W3CDTF">1996-09-30T17:36:58Z</dcterms:created>
  <dcterms:modified xsi:type="dcterms:W3CDTF">2013-04-08T12:01:59Z</dcterms:modified>
</cp:coreProperties>
</file>